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2" r:id="rId4"/>
    <p:sldId id="263" r:id="rId5"/>
    <p:sldId id="265" r:id="rId6"/>
    <p:sldId id="264" r:id="rId7"/>
    <p:sldId id="266" r:id="rId8"/>
    <p:sldId id="267" r:id="rId9"/>
    <p:sldId id="269" r:id="rId10"/>
    <p:sldId id="268" r:id="rId11"/>
    <p:sldId id="270" r:id="rId12"/>
    <p:sldId id="271" r:id="rId13"/>
    <p:sldId id="272" r:id="rId14"/>
  </p:sldIdLst>
  <p:sldSz cx="9144000" cy="5143500" type="screen16x9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5" d="100"/>
          <a:sy n="125" d="100"/>
        </p:scale>
        <p:origin x="24" y="-78"/>
      </p:cViewPr>
      <p:guideLst>
        <p:guide orient="horz" pos="1620"/>
        <p:guide orient="horz" pos="214"/>
        <p:guide orient="horz" pos="3026"/>
        <p:guide orient="horz" pos="2845"/>
        <p:guide pos="2880"/>
        <p:guide pos="204"/>
        <p:guide pos="5556"/>
        <p:guide pos="2653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3191D-D259-44DD-BF9E-894F7595A172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0F887-5FA5-43C8-8DBE-8CB68ED17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8910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0F887-5FA5-43C8-8DBE-8CB68ED17C9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054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549456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710300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585458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6084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30655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745732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501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266746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43942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210481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916763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41DA6-BFC6-4977-80C9-E27C1577944E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96EFB-5426-44F6-848F-80397C5214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634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7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8.wdp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0609" y="123478"/>
            <a:ext cx="537326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Электромагнитная</a:t>
            </a:r>
            <a:endParaRPr lang="ru-RU" sz="50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природа света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9973" y="2859782"/>
            <a:ext cx="4032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 видел сон: прохладный гаснул день,</a:t>
            </a:r>
          </a:p>
          <a:p>
            <a:r>
              <a:rPr lang="ru-RU" dirty="0"/>
              <a:t>От дома длинная ложилась тень,</a:t>
            </a:r>
          </a:p>
          <a:p>
            <a:r>
              <a:rPr lang="ru-RU" dirty="0"/>
              <a:t>Луна, взойдя на небе голубом,</a:t>
            </a:r>
          </a:p>
          <a:p>
            <a:r>
              <a:rPr lang="ru-RU" dirty="0"/>
              <a:t>Играла в стеклах радужным огнем.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83647" y="4060111"/>
            <a:ext cx="1900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М. Ю. </a:t>
            </a:r>
            <a:r>
              <a:rPr lang="ru-RU" dirty="0"/>
              <a:t>Лермонтов</a:t>
            </a:r>
          </a:p>
        </p:txBody>
      </p:sp>
      <p:pic>
        <p:nvPicPr>
          <p:cNvPr id="1028" name="Picture 4" descr="http://wpapers.ru/wallpapers/animals/Swan/6340/PREV_%D0%A0%D0%B0%D0%B4%D1%83%D0%B6%D0%BD%D1%8B%D0%B9-%D0%BB%D0%B5%D0%B1%D0%B5%D0%B4%D1%8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71750"/>
            <a:ext cx="3887788" cy="2232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2675836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62" t="15001" r="50000" b="12192"/>
          <a:stretch/>
        </p:blipFill>
        <p:spPr>
          <a:xfrm>
            <a:off x="346720" y="195500"/>
            <a:ext cx="1668872" cy="22322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0" t="2401" r="68318" b="2401"/>
          <a:stretch/>
        </p:blipFill>
        <p:spPr>
          <a:xfrm>
            <a:off x="6620007" y="195500"/>
            <a:ext cx="1415172" cy="23846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13" t="2345" r="40706" b="3199"/>
          <a:stretch/>
        </p:blipFill>
        <p:spPr>
          <a:xfrm>
            <a:off x="7873699" y="2224244"/>
            <a:ext cx="998596" cy="23851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440"/>
          <a:stretch/>
        </p:blipFill>
        <p:spPr>
          <a:xfrm>
            <a:off x="3923928" y="2833346"/>
            <a:ext cx="1350377" cy="19429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355" t="2401" r="3542" b="2401"/>
          <a:stretch/>
        </p:blipFill>
        <p:spPr>
          <a:xfrm>
            <a:off x="430949" y="2751489"/>
            <a:ext cx="1384806" cy="2245790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1907704" y="188120"/>
            <a:ext cx="2016224" cy="1303510"/>
          </a:xfrm>
          <a:prstGeom prst="cloudCallout">
            <a:avLst>
              <a:gd name="adj1" fmla="val -61545"/>
              <a:gd name="adj2" fmla="val 201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Выноска-облако 10"/>
          <p:cNvSpPr/>
          <p:nvPr/>
        </p:nvSpPr>
        <p:spPr>
          <a:xfrm>
            <a:off x="1496414" y="2444146"/>
            <a:ext cx="1944216" cy="1080120"/>
          </a:xfrm>
          <a:prstGeom prst="cloudCallout">
            <a:avLst>
              <a:gd name="adj1" fmla="val -59963"/>
              <a:gd name="adj2" fmla="val 3322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ыноска-облако 11"/>
          <p:cNvSpPr/>
          <p:nvPr/>
        </p:nvSpPr>
        <p:spPr>
          <a:xfrm>
            <a:off x="4427984" y="166124"/>
            <a:ext cx="2304256" cy="1145493"/>
          </a:xfrm>
          <a:prstGeom prst="cloudCallout">
            <a:avLst>
              <a:gd name="adj1" fmla="val 59728"/>
              <a:gd name="adj2" fmla="val 1409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Выноска-облако 12"/>
          <p:cNvSpPr/>
          <p:nvPr/>
        </p:nvSpPr>
        <p:spPr>
          <a:xfrm>
            <a:off x="3563888" y="1613886"/>
            <a:ext cx="2016224" cy="1080120"/>
          </a:xfrm>
          <a:prstGeom prst="cloudCallout">
            <a:avLst>
              <a:gd name="adj1" fmla="val -1456"/>
              <a:gd name="adj2" fmla="val 6803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Выноска-облако 13"/>
          <p:cNvSpPr/>
          <p:nvPr/>
        </p:nvSpPr>
        <p:spPr>
          <a:xfrm>
            <a:off x="5652120" y="2585420"/>
            <a:ext cx="1935775" cy="1138458"/>
          </a:xfrm>
          <a:prstGeom prst="cloudCallout">
            <a:avLst>
              <a:gd name="adj1" fmla="val 76851"/>
              <a:gd name="adj2" fmla="val -959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111448" y="498675"/>
            <a:ext cx="1548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Свет — это</a:t>
            </a:r>
          </a:p>
          <a:p>
            <a:pPr algn="ctr"/>
            <a:r>
              <a:rPr lang="ru-RU" dirty="0" smtClean="0"/>
              <a:t>только волна!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92055" y="339725"/>
            <a:ext cx="1814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А я говорю, что</a:t>
            </a:r>
          </a:p>
          <a:p>
            <a:pPr algn="ctr"/>
            <a:r>
              <a:rPr lang="ru-RU" dirty="0" smtClean="0"/>
              <a:t>это поток частиц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849892" y="2826908"/>
            <a:ext cx="1540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Нет, господа,</a:t>
            </a:r>
          </a:p>
          <a:p>
            <a:pPr algn="ctr"/>
            <a:r>
              <a:rPr lang="ru-RU" dirty="0" smtClean="0"/>
              <a:t>все же волна!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847999" y="2799540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Частицы!!!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770624" y="1830780"/>
            <a:ext cx="1503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А может и то,</a:t>
            </a:r>
          </a:p>
          <a:p>
            <a:pPr algn="ctr"/>
            <a:r>
              <a:rPr lang="ru-RU" dirty="0" smtClean="0"/>
              <a:t>и другое???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586602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9965" y="1846209"/>
            <a:ext cx="6820709" cy="1555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4055" y="3649315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760</a:t>
            </a:r>
            <a:endParaRPr lang="ru-RU" sz="16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192681" y="3401218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9687" y="3650529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600</a:t>
            </a:r>
            <a:endParaRPr lang="ru-RU" sz="16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068313" y="3402432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95751" y="3650529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580</a:t>
            </a:r>
            <a:endParaRPr lang="ru-RU" sz="16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644377" y="3402432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75860" y="3649315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555</a:t>
            </a:r>
            <a:endParaRPr lang="ru-RU" sz="16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3624486" y="3401218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132055" y="3649315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525</a:t>
            </a:r>
            <a:endParaRPr lang="ru-RU" sz="16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5380681" y="3401218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37281" y="3649315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495</a:t>
            </a:r>
            <a:endParaRPr lang="ru-RU" sz="16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285907" y="3401218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34596" y="3649315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380</a:t>
            </a:r>
            <a:endParaRPr lang="ru-RU" sz="1600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7983222" y="3401218"/>
            <a:ext cx="0" cy="3171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5412" y="3650529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smtClean="0"/>
              <a:t>λ</a:t>
            </a:r>
            <a:r>
              <a:rPr lang="ru-RU" sz="1600" dirty="0" smtClean="0"/>
              <a:t>, </a:t>
            </a:r>
            <a:r>
              <a:rPr lang="ru-RU" sz="1600" dirty="0" err="1" smtClean="0"/>
              <a:t>нм</a:t>
            </a:r>
            <a:endParaRPr lang="ru-RU" sz="16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179965" y="1486343"/>
            <a:ext cx="9900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Каждый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055708" y="1476877"/>
            <a:ext cx="989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C000"/>
                </a:solidFill>
              </a:rPr>
              <a:t>Охотник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980355" y="1474394"/>
            <a:ext cx="9520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Желает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889308" y="1507469"/>
            <a:ext cx="772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Знать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086339" y="1486529"/>
            <a:ext cx="588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Где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037281" y="1507655"/>
            <a:ext cx="7917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Сидит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178431" y="1507655"/>
            <a:ext cx="718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Фазан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3072" name="Прямоугольник 3071"/>
          <p:cNvSpPr/>
          <p:nvPr/>
        </p:nvSpPr>
        <p:spPr>
          <a:xfrm>
            <a:off x="1192681" y="1053720"/>
            <a:ext cx="638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Крот </a:t>
            </a:r>
          </a:p>
        </p:txBody>
      </p:sp>
      <p:sp>
        <p:nvSpPr>
          <p:cNvPr id="3073" name="Прямоугольник 3072"/>
          <p:cNvSpPr/>
          <p:nvPr/>
        </p:nvSpPr>
        <p:spPr>
          <a:xfrm>
            <a:off x="2170042" y="1053720"/>
            <a:ext cx="6299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C000"/>
                </a:solidFill>
              </a:rPr>
              <a:t>Овце</a:t>
            </a:r>
            <a:endParaRPr lang="ru-RU" sz="1600" dirty="0">
              <a:solidFill>
                <a:srgbClr val="FFC000"/>
              </a:solidFill>
            </a:endParaRPr>
          </a:p>
        </p:txBody>
      </p:sp>
      <p:sp>
        <p:nvSpPr>
          <p:cNvPr id="3075" name="Прямоугольник 3074"/>
          <p:cNvSpPr/>
          <p:nvPr/>
        </p:nvSpPr>
        <p:spPr>
          <a:xfrm>
            <a:off x="2933078" y="1053720"/>
            <a:ext cx="8855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Жирафу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3076" name="Прямоугольник 3075"/>
          <p:cNvSpPr/>
          <p:nvPr/>
        </p:nvSpPr>
        <p:spPr>
          <a:xfrm>
            <a:off x="3925718" y="1053720"/>
            <a:ext cx="732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Зайке </a:t>
            </a:r>
            <a:endParaRPr lang="ru-RU" sz="1600" dirty="0">
              <a:solidFill>
                <a:srgbClr val="00B050"/>
              </a:solidFill>
            </a:endParaRPr>
          </a:p>
        </p:txBody>
      </p:sp>
      <p:sp>
        <p:nvSpPr>
          <p:cNvPr id="3077" name="Прямоугольник 3076"/>
          <p:cNvSpPr/>
          <p:nvPr/>
        </p:nvSpPr>
        <p:spPr>
          <a:xfrm>
            <a:off x="4906960" y="1053720"/>
            <a:ext cx="9474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Голубые </a:t>
            </a:r>
            <a:endParaRPr lang="ru-RU" sz="1600" dirty="0">
              <a:solidFill>
                <a:srgbClr val="00B0F0"/>
              </a:solidFill>
            </a:endParaRPr>
          </a:p>
        </p:txBody>
      </p:sp>
      <p:sp>
        <p:nvSpPr>
          <p:cNvPr id="3078" name="Прямоугольник 3077"/>
          <p:cNvSpPr/>
          <p:nvPr/>
        </p:nvSpPr>
        <p:spPr>
          <a:xfrm>
            <a:off x="6037281" y="1053720"/>
            <a:ext cx="7040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Сшил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3079" name="Прямоугольник 3078"/>
          <p:cNvSpPr/>
          <p:nvPr/>
        </p:nvSpPr>
        <p:spPr>
          <a:xfrm>
            <a:off x="7039834" y="1053720"/>
            <a:ext cx="960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Фуфайки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2048" y="684388"/>
            <a:ext cx="5348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Как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4074" y="687213"/>
            <a:ext cx="1073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C000"/>
                </a:solidFill>
              </a:rPr>
              <a:t>Однажды </a:t>
            </a:r>
            <a:endParaRPr lang="ru-RU" sz="1600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2632" y="684388"/>
            <a:ext cx="5413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Жак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18701" y="687213"/>
            <a:ext cx="9460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Звонарь </a:t>
            </a:r>
            <a:endParaRPr lang="ru-RU" sz="1600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14173" y="687213"/>
            <a:ext cx="9330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Головой </a:t>
            </a:r>
            <a:endParaRPr lang="ru-RU" sz="1600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41901" y="684388"/>
            <a:ext cx="894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Сломал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96900" y="684388"/>
            <a:ext cx="846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Фонарь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65631" y="3987869"/>
            <a:ext cx="9900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Красный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08029" y="3987420"/>
            <a:ext cx="12852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C000"/>
                </a:solidFill>
              </a:rPr>
              <a:t>Оранжевый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055762" y="3987420"/>
            <a:ext cx="9520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Желтый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913524" y="3972106"/>
            <a:ext cx="10141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Зеленый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932040" y="3987420"/>
            <a:ext cx="9361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Голубой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037281" y="3972106"/>
            <a:ext cx="785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Синий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107583" y="3987420"/>
            <a:ext cx="13485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Фиолетовый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16864" y="267943"/>
            <a:ext cx="9900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Каждый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860797" y="267943"/>
            <a:ext cx="12852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C000"/>
                </a:solidFill>
              </a:rPr>
              <a:t>Оформитель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083766" y="267943"/>
            <a:ext cx="9520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Желает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913524" y="267494"/>
            <a:ext cx="772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Знать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132055" y="267494"/>
            <a:ext cx="588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Где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955739" y="253954"/>
            <a:ext cx="95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Скачать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034310" y="267494"/>
            <a:ext cx="10067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Фотошоп</a:t>
            </a:r>
            <a:endParaRPr lang="ru-RU" sz="1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93817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0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0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7" grpId="0"/>
      <p:bldP spid="19" grpId="0"/>
      <p:bldP spid="21" grpId="0"/>
      <p:bldP spid="23" grpId="0"/>
      <p:bldP spid="1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072" grpId="0"/>
      <p:bldP spid="3073" grpId="0"/>
      <p:bldP spid="3075" grpId="0"/>
      <p:bldP spid="3076" grpId="0"/>
      <p:bldP spid="3077" grpId="0"/>
      <p:bldP spid="3078" grpId="0"/>
      <p:bldP spid="3079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13" t="2345" r="40706" b="3199"/>
          <a:stretch/>
        </p:blipFill>
        <p:spPr>
          <a:xfrm>
            <a:off x="7092280" y="755420"/>
            <a:ext cx="1574660" cy="37610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355" t="2401" r="3542" b="2401"/>
          <a:stretch/>
        </p:blipFill>
        <p:spPr>
          <a:xfrm>
            <a:off x="430948" y="673791"/>
            <a:ext cx="2340851" cy="3796243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2195736" y="267494"/>
            <a:ext cx="2952328" cy="1728192"/>
          </a:xfrm>
          <a:prstGeom prst="cloudCallout">
            <a:avLst>
              <a:gd name="adj1" fmla="val -60252"/>
              <a:gd name="adj2" fmla="val 360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3779912" y="2062579"/>
            <a:ext cx="2952328" cy="1728192"/>
          </a:xfrm>
          <a:prstGeom prst="cloudCallout">
            <a:avLst>
              <a:gd name="adj1" fmla="val 74899"/>
              <a:gd name="adj2" fmla="val -4813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015832" y="2264954"/>
            <a:ext cx="24804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Значит, свет</a:t>
            </a:r>
          </a:p>
          <a:p>
            <a:pPr algn="ctr"/>
            <a:r>
              <a:rPr lang="ru-RU" sz="2000" dirty="0" smtClean="0"/>
              <a:t>представляет</a:t>
            </a:r>
          </a:p>
          <a:p>
            <a:pPr algn="ctr"/>
            <a:r>
              <a:rPr lang="ru-RU" sz="2000" dirty="0" smtClean="0"/>
              <a:t>собой механическую</a:t>
            </a:r>
          </a:p>
          <a:p>
            <a:pPr algn="ctr"/>
            <a:r>
              <a:rPr lang="ru-RU" sz="2000" dirty="0" smtClean="0"/>
              <a:t>упругую </a:t>
            </a:r>
            <a:r>
              <a:rPr lang="ru-RU" sz="2000" dirty="0"/>
              <a:t>волну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3551" y="469870"/>
            <a:ext cx="23966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Так, как не существует иных волн, кроме механических…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0837038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62" t="15001" r="50000" b="12192"/>
          <a:stretch/>
        </p:blipFill>
        <p:spPr>
          <a:xfrm>
            <a:off x="323849" y="1305402"/>
            <a:ext cx="2424205" cy="3242545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3203848" y="2504220"/>
            <a:ext cx="3312368" cy="1880465"/>
          </a:xfrm>
          <a:prstGeom prst="cloudCallout">
            <a:avLst>
              <a:gd name="adj1" fmla="val -81485"/>
              <a:gd name="adj2" fmla="val -3297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25038" y="2787774"/>
            <a:ext cx="30562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Элементарно!!!</a:t>
            </a:r>
          </a:p>
          <a:p>
            <a:pPr algn="ctr"/>
            <a:r>
              <a:rPr lang="ru-RU" sz="2000" dirty="0" smtClean="0"/>
              <a:t>Просто все </a:t>
            </a:r>
            <a:r>
              <a:rPr lang="ru-RU" sz="2000" dirty="0"/>
              <a:t>мировое пространство </a:t>
            </a:r>
            <a:r>
              <a:rPr lang="ru-RU" sz="2000" dirty="0" smtClean="0"/>
              <a:t>заполнено </a:t>
            </a:r>
            <a:r>
              <a:rPr lang="ru-RU" sz="2000" dirty="0"/>
              <a:t>светоносным эфиром.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0" t="2401" r="68318" b="2401"/>
          <a:stretch/>
        </p:blipFill>
        <p:spPr>
          <a:xfrm>
            <a:off x="6732240" y="623758"/>
            <a:ext cx="2231926" cy="3760927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3456199" y="284814"/>
            <a:ext cx="2952328" cy="1728192"/>
          </a:xfrm>
          <a:prstGeom prst="cloudCallout">
            <a:avLst>
              <a:gd name="adj1" fmla="val 77911"/>
              <a:gd name="adj2" fmla="val 335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04595" y="548745"/>
            <a:ext cx="2655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Но как тогда свет распространяется в космосе?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604595" y="733410"/>
            <a:ext cx="265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Гениально, коллега!!!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207399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6" grpId="0" animBg="1"/>
      <p:bldP spid="6" grpId="1" animBg="1"/>
      <p:bldP spid="6" grpId="2" animBg="1"/>
      <p:bldP spid="5" grpId="0"/>
      <p:bldP spid="5" grpId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1516" y="267494"/>
            <a:ext cx="6460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Свет </a:t>
            </a:r>
            <a:r>
              <a:rPr lang="ru-RU" sz="3200" dirty="0">
                <a:solidFill>
                  <a:schemeClr val="tx2"/>
                </a:solidFill>
              </a:rPr>
              <a:t>является поперечной волной.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1751" r="1172" b="40607"/>
          <a:stretch/>
        </p:blipFill>
        <p:spPr>
          <a:xfrm>
            <a:off x="251518" y="1116871"/>
            <a:ext cx="4608513" cy="32154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3505543" flipH="1">
            <a:off x="3445526" y="1479984"/>
            <a:ext cx="910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ЭФИР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 rot="3590195" flipH="1">
            <a:off x="342090" y="3481584"/>
            <a:ext cx="910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ЭФИР</a:t>
            </a:r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440"/>
          <a:stretch/>
        </p:blipFill>
        <p:spPr>
          <a:xfrm>
            <a:off x="7191082" y="2172491"/>
            <a:ext cx="1629068" cy="2343947"/>
          </a:xfrm>
          <a:prstGeom prst="rect">
            <a:avLst/>
          </a:prstGeom>
        </p:spPr>
      </p:pic>
      <p:sp>
        <p:nvSpPr>
          <p:cNvPr id="9" name="Выноска-облако 8"/>
          <p:cNvSpPr/>
          <p:nvPr/>
        </p:nvSpPr>
        <p:spPr>
          <a:xfrm>
            <a:off x="5197652" y="852268"/>
            <a:ext cx="2686716" cy="1503457"/>
          </a:xfrm>
          <a:prstGeom prst="cloudCallout">
            <a:avLst>
              <a:gd name="adj1" fmla="val 45727"/>
              <a:gd name="adj2" fmla="val 3901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23704" y="1006109"/>
            <a:ext cx="2434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Светоносный </a:t>
            </a:r>
            <a:r>
              <a:rPr lang="ru-RU" sz="2400" dirty="0"/>
              <a:t>эфир </a:t>
            </a:r>
            <a:r>
              <a:rPr lang="ru-RU" sz="2400" dirty="0" smtClean="0"/>
              <a:t>— твердое тело???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280945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Прямоугольник 14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4946012" y="247721"/>
                <a:ext cx="3874138" cy="1687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/>
                  <a:t>Скорость </a:t>
                </a:r>
                <a:r>
                  <a:rPr lang="ru-RU" sz="2400" dirty="0"/>
                  <a:t>распростране­ния электромагнитного поля в вакууме равна скорости </a:t>
                </a:r>
                <a:r>
                  <a:rPr lang="ru-RU" sz="2400" dirty="0" smtClean="0"/>
                  <a:t>света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𝑐</m:t>
                    </m:r>
                    <m:r>
                      <a:rPr lang="ru-RU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=3</m:t>
                    </m:r>
                    <m:r>
                      <a:rPr lang="ru-RU" sz="24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ru-RU" sz="24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4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sz="24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8</m:t>
                        </m:r>
                      </m:sup>
                    </m:sSup>
                    <m:r>
                      <a:rPr lang="ru-RU" sz="24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ru-RU" sz="24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sz="24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м</m:t>
                        </m:r>
                      </m:num>
                      <m:den>
                        <m:r>
                          <a:rPr lang="ru-RU" sz="24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с</m:t>
                        </m:r>
                      </m:den>
                    </m:f>
                  </m:oMath>
                </a14:m>
                <a:r>
                  <a:rPr lang="ru-RU" sz="2400" dirty="0" smtClean="0"/>
                  <a:t>.</a:t>
                </a:r>
                <a:endParaRPr lang="ru-RU" sz="24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012" y="247721"/>
                <a:ext cx="3874138" cy="168719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2358" t="-2899" b="-32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Прямоугольник 146"/>
          <p:cNvSpPr/>
          <p:nvPr/>
        </p:nvSpPr>
        <p:spPr>
          <a:xfrm>
            <a:off x="819812" y="4208661"/>
            <a:ext cx="28803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Джеймс Клерк Максвелл</a:t>
            </a:r>
          </a:p>
          <a:p>
            <a:pPr algn="ctr"/>
            <a:r>
              <a:rPr lang="ru-RU" sz="1600" dirty="0" smtClean="0"/>
              <a:t>13. 06. 1831 — 5. 11. 1879</a:t>
            </a:r>
            <a:endParaRPr lang="ru-RU" sz="1600" dirty="0"/>
          </a:p>
        </p:txBody>
      </p:sp>
      <p:pic>
        <p:nvPicPr>
          <p:cNvPr id="148" name="Picture 4" descr="http://outreach.jach.hawaii.edu/pressroom/2006_jcmbday/Maxwell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386" y="336628"/>
            <a:ext cx="3079172" cy="3840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4914106" y="2881859"/>
            <a:ext cx="38877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Свет </a:t>
            </a:r>
            <a:r>
              <a:rPr lang="ru-RU" sz="3600" dirty="0">
                <a:solidFill>
                  <a:schemeClr val="tx2"/>
                </a:solidFill>
              </a:rPr>
              <a:t>— это электромагнитные волны.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6559045" y="2054662"/>
            <a:ext cx="648072" cy="827197"/>
          </a:xfrm>
          <a:prstGeom prst="downArrow">
            <a:avLst>
              <a:gd name="adj1" fmla="val 50000"/>
              <a:gd name="adj2" fmla="val 5820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8629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7" grpId="0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9370" y="339725"/>
            <a:ext cx="5165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Волновая теория света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30610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/>
                </a:solidFill>
              </a:rPr>
              <a:t>Электромагнитная теория света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78974" y="1023691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Свет</a:t>
            </a:r>
            <a:r>
              <a:rPr lang="ru-RU" sz="2400" dirty="0" smtClean="0"/>
              <a:t> </a:t>
            </a:r>
            <a:r>
              <a:rPr lang="ru-RU" sz="2400" dirty="0"/>
              <a:t>— это </a:t>
            </a:r>
            <a:r>
              <a:rPr lang="ru-RU" sz="2400" dirty="0" smtClean="0"/>
              <a:t>электромагнитная </a:t>
            </a:r>
            <a:r>
              <a:rPr lang="ru-RU" sz="2400" dirty="0"/>
              <a:t>волна определенного </a:t>
            </a:r>
            <a:r>
              <a:rPr lang="ru-RU" sz="2400" dirty="0" err="1" smtClean="0"/>
              <a:t>опти-ческого</a:t>
            </a:r>
            <a:r>
              <a:rPr lang="ru-RU" sz="2400" dirty="0" smtClean="0"/>
              <a:t> </a:t>
            </a:r>
            <a:r>
              <a:rPr lang="ru-RU" sz="2400" dirty="0"/>
              <a:t>диапазона, с частотой от 3· 10</a:t>
            </a:r>
            <a:r>
              <a:rPr lang="ru-RU" sz="2400" baseline="30000" dirty="0"/>
              <a:t>9</a:t>
            </a:r>
            <a:r>
              <a:rPr lang="ru-RU" sz="2400" dirty="0"/>
              <a:t> до 3 · 10</a:t>
            </a:r>
            <a:r>
              <a:rPr lang="ru-RU" sz="2400" baseline="30000" dirty="0"/>
              <a:t>19</a:t>
            </a:r>
            <a:r>
              <a:rPr lang="ru-RU" sz="2400" dirty="0"/>
              <a:t> </a:t>
            </a:r>
            <a:r>
              <a:rPr lang="ru-RU" sz="2400" dirty="0" smtClean="0"/>
              <a:t>Гц</a:t>
            </a:r>
            <a:r>
              <a:rPr lang="ru-RU" sz="2400" dirty="0"/>
              <a:t>.</a:t>
            </a:r>
          </a:p>
        </p:txBody>
      </p:sp>
      <p:pic>
        <p:nvPicPr>
          <p:cNvPr id="3076" name="Picture 4" descr="http://3.bp.blogspot.com/-FIsWyQLIrYA/T28w-ayAs3I/AAAAAAAAHMA/XDrcU6o1qQY/s400/005_professor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4000" y1="55763" x2="34250" y2="95639"/>
                        <a14:foregroundMark x1="29250" y1="63240" x2="20750" y2="70093"/>
                        <a14:foregroundMark x1="51500" y1="68224" x2="59000" y2="97508"/>
                        <a14:foregroundMark x1="69500" y1="95016" x2="70000" y2="93458"/>
                        <a14:foregroundMark x1="81500" y1="92835" x2="81500" y2="92835"/>
                        <a14:foregroundMark x1="83250" y1="97508" x2="83250" y2="975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34" t="3047" r="8513"/>
          <a:stretch/>
        </p:blipFill>
        <p:spPr bwMode="auto">
          <a:xfrm>
            <a:off x="161221" y="1707653"/>
            <a:ext cx="3271976" cy="306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носка-облако 6"/>
          <p:cNvSpPr/>
          <p:nvPr/>
        </p:nvSpPr>
        <p:spPr>
          <a:xfrm>
            <a:off x="3439943" y="2593351"/>
            <a:ext cx="4896544" cy="1923087"/>
          </a:xfrm>
          <a:prstGeom prst="cloudCallout">
            <a:avLst>
              <a:gd name="adj1" fmla="val -69273"/>
              <a:gd name="adj2" fmla="val 552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87556" y="2770064"/>
            <a:ext cx="3724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 все же некоторые опыты подтверждают корпускулярную природу света!!!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493530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 tmFilter="0,0; .5, 0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http://upload.wikimedia.org/wikipedia/commons/c/c7/Max_Planck_1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841"/>
            <a:ext cx="3275489" cy="4067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595185" y="4352677"/>
            <a:ext cx="328327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Макс Карл Эрнст Людвиг </a:t>
            </a:r>
            <a:r>
              <a:rPr lang="ru-RU" dirty="0" smtClean="0"/>
              <a:t>Планк</a:t>
            </a:r>
          </a:p>
          <a:p>
            <a:pPr algn="ctr"/>
            <a:r>
              <a:rPr lang="ru-RU" sz="1600" dirty="0" smtClean="0"/>
              <a:t>23. 04. 1858 — 04. 10. 1947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78080" y="339725"/>
            <a:ext cx="1942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1900 год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363" y="753309"/>
            <a:ext cx="1411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Гипотеза: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34186" y="1148661"/>
            <a:ext cx="38877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атомы испускают </a:t>
            </a:r>
            <a:r>
              <a:rPr lang="ru-RU" sz="2000" dirty="0" smtClean="0"/>
              <a:t>электромагнит-</a:t>
            </a:r>
            <a:r>
              <a:rPr lang="ru-RU" sz="2000" dirty="0" err="1" smtClean="0"/>
              <a:t>ную</a:t>
            </a:r>
            <a:r>
              <a:rPr lang="ru-RU" sz="2000" dirty="0" smtClean="0"/>
              <a:t> </a:t>
            </a:r>
            <a:r>
              <a:rPr lang="ru-RU" sz="2000" dirty="0"/>
              <a:t>энергию отдельными </a:t>
            </a:r>
            <a:r>
              <a:rPr lang="ru-RU" sz="2000" dirty="0" err="1" smtClean="0"/>
              <a:t>порци-ями</a:t>
            </a:r>
            <a:r>
              <a:rPr lang="ru-RU" sz="2000" dirty="0" smtClean="0"/>
              <a:t> </a:t>
            </a:r>
            <a:r>
              <a:rPr lang="ru-RU" sz="2000" dirty="0"/>
              <a:t>— </a:t>
            </a:r>
            <a:r>
              <a:rPr lang="ru-RU" sz="2000" dirty="0">
                <a:solidFill>
                  <a:srgbClr val="C00000"/>
                </a:solidFill>
              </a:rPr>
              <a:t>квантами</a:t>
            </a:r>
            <a:r>
              <a:rPr lang="ru-RU" sz="2000" dirty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026980" y="2398117"/>
                <a:ext cx="170219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/>
                        </a:rPr>
                        <m:t>𝐸</m:t>
                      </m:r>
                      <m:r>
                        <a:rPr lang="en-US" sz="3600" b="0" i="1" smtClean="0">
                          <a:latin typeface="Cambria Math"/>
                        </a:rPr>
                        <m:t>=</m:t>
                      </m:r>
                      <m:r>
                        <a:rPr lang="en-US" sz="3600" b="0" i="1" smtClean="0">
                          <a:latin typeface="Cambria Math"/>
                        </a:rPr>
                        <m:t>h</m:t>
                      </m:r>
                      <m:r>
                        <a:rPr lang="en-US" sz="3600" b="0" i="1" smtClean="0">
                          <a:latin typeface="Cambria Math"/>
                          <a:ea typeface="Cambria Math"/>
                        </a:rPr>
                        <m:t>𝜈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980" y="2398117"/>
                <a:ext cx="1702197" cy="6463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6074406" y="2398117"/>
            <a:ext cx="1607344" cy="6463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264015" y="3190205"/>
                <a:ext cx="32281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r>
                      <a:rPr lang="en-US" sz="2400" b="0" i="1" smtClean="0">
                        <a:latin typeface="Cambria Math"/>
                      </a:rPr>
                      <m:t>=6,63∙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−34</m:t>
                        </m:r>
                      </m:sup>
                    </m:sSup>
                    <m:r>
                      <a:rPr lang="ru-RU" sz="2400" b="0" i="1" smtClean="0">
                        <a:latin typeface="Cambria Math"/>
                        <a:ea typeface="Cambria Math"/>
                      </a:rPr>
                      <m:t> Дж∙с</m:t>
                    </m:r>
                  </m:oMath>
                </a14:m>
                <a:r>
                  <a:rPr lang="ru-RU" sz="2400" dirty="0" smtClean="0"/>
                  <a:t>.</a:t>
                </a:r>
                <a:endParaRPr lang="ru-RU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015" y="3190205"/>
                <a:ext cx="3228127" cy="46166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567" t="-10526" r="-226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5691823" y="3651870"/>
            <a:ext cx="23725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Постоянная Планка.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6779521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92"/>
          <a:stretch/>
        </p:blipFill>
        <p:spPr>
          <a:xfrm>
            <a:off x="0" y="306253"/>
            <a:ext cx="3491880" cy="4837247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2267744" y="179706"/>
            <a:ext cx="4032448" cy="2206224"/>
          </a:xfrm>
          <a:prstGeom prst="cloudCallout">
            <a:avLst>
              <a:gd name="adj1" fmla="val -58197"/>
              <a:gd name="adj2" fmla="val 4978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53798" y="460465"/>
            <a:ext cx="30603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Электромагнитные </a:t>
            </a:r>
            <a:r>
              <a:rPr lang="ru-RU" sz="2400" dirty="0"/>
              <a:t>волны можно </a:t>
            </a:r>
            <a:r>
              <a:rPr lang="ru-RU" sz="2400" dirty="0" smtClean="0"/>
              <a:t>рас-сматривать </a:t>
            </a:r>
            <a:r>
              <a:rPr lang="ru-RU" sz="2400" dirty="0"/>
              <a:t>как </a:t>
            </a:r>
            <a:r>
              <a:rPr lang="ru-RU" sz="2400" dirty="0" smtClean="0"/>
              <a:t>поток </a:t>
            </a:r>
            <a:r>
              <a:rPr lang="ru-RU" sz="2400" dirty="0"/>
              <a:t>квантов излучения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2363" y="351960"/>
            <a:ext cx="3887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Квант </a:t>
            </a:r>
            <a:r>
              <a:rPr lang="ru-RU" sz="2000" dirty="0"/>
              <a:t>электромагнитного </a:t>
            </a:r>
            <a:r>
              <a:rPr lang="ru-RU" sz="2000" dirty="0" err="1" smtClean="0"/>
              <a:t>излуче-ния</a:t>
            </a:r>
            <a:r>
              <a:rPr lang="ru-RU" sz="2000" dirty="0" smtClean="0"/>
              <a:t> </a:t>
            </a:r>
            <a:r>
              <a:rPr lang="ru-RU" sz="2000" dirty="0"/>
              <a:t>называют также фотоном.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61351" y="1094422"/>
            <a:ext cx="3858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Фотон</a:t>
            </a:r>
            <a:r>
              <a:rPr lang="ru-RU" sz="2000" dirty="0"/>
              <a:t> (от греческого </a:t>
            </a:r>
            <a:r>
              <a:rPr lang="en-US" sz="2000" dirty="0"/>
              <a:t>photos</a:t>
            </a:r>
            <a:r>
              <a:rPr lang="ru-RU" sz="2000" dirty="0"/>
              <a:t> — свет) — это элементарная частица, являющаяся квантом электромагнитного излучения. </a:t>
            </a:r>
          </a:p>
        </p:txBody>
      </p:sp>
      <p:pic>
        <p:nvPicPr>
          <p:cNvPr id="4098" name="Picture 2" descr="http://www.voprosy-kak-i-pochemu.ru/wp-content/uploads/2010/08/Light_Effec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48" b="25681"/>
          <a:stretch/>
        </p:blipFill>
        <p:spPr bwMode="auto">
          <a:xfrm>
            <a:off x="4932363" y="3725116"/>
            <a:ext cx="3887787" cy="870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817697" y="2426341"/>
                <a:ext cx="2117118" cy="427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покоя фотона</m:t>
                          </m:r>
                        </m:sub>
                      </m:sSub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697" y="2426341"/>
                <a:ext cx="2117118" cy="42768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6131981" y="2826875"/>
                <a:ext cx="1488549" cy="427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фотона</m:t>
                          </m:r>
                        </m:sub>
                      </m:sSub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981" y="2826875"/>
                <a:ext cx="1488549" cy="42768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6143939" y="3218396"/>
                <a:ext cx="1464632" cy="427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фотона</m:t>
                          </m:r>
                        </m:sub>
                      </m:sSub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939" y="3218396"/>
                <a:ext cx="1464632" cy="42768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683246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4" grpId="1" animBg="1"/>
      <p:bldP spid="3" grpId="0"/>
      <p:bldP spid="3" grpId="1"/>
      <p:bldP spid="5" grpId="0"/>
      <p:bldP spid="6" grpId="0"/>
      <p:bldP spid="8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23623" y="197227"/>
            <a:ext cx="1942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1927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2363" y="714350"/>
            <a:ext cx="3957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Принцип дополнительности: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363" y="1074390"/>
            <a:ext cx="38965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для полного понимания природы света необходимо учитывать как волновые так и корпускулярные свойства света: они взаимно дополняют друг друга.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9997" y="4299942"/>
            <a:ext cx="289053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dirty="0"/>
              <a:t>Нильс </a:t>
            </a:r>
            <a:r>
              <a:rPr lang="vi-VN" dirty="0" smtClean="0"/>
              <a:t>Хенрик Давид Бор</a:t>
            </a:r>
            <a:endParaRPr lang="ru-RU" dirty="0" smtClean="0"/>
          </a:p>
          <a:p>
            <a:pPr algn="ctr"/>
            <a:r>
              <a:rPr lang="ru-RU" sz="1600" dirty="0" smtClean="0"/>
              <a:t>07. 10. 1885 — 18. 11. 1962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9056" y="339725"/>
            <a:ext cx="2721159" cy="3848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4932363" y="2931790"/>
            <a:ext cx="38840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объяснения какого-либо </a:t>
            </a:r>
            <a:r>
              <a:rPr lang="ru-RU" dirty="0" err="1" smtClean="0"/>
              <a:t>экспе-римента</a:t>
            </a:r>
            <a:r>
              <a:rPr lang="ru-RU" dirty="0" smtClean="0"/>
              <a:t> </a:t>
            </a:r>
            <a:r>
              <a:rPr lang="ru-RU" dirty="0"/>
              <a:t>следует использовать либо волновые, либо корпускулярные </a:t>
            </a:r>
            <a:r>
              <a:rPr lang="ru-RU" dirty="0" smtClean="0"/>
              <a:t>представления </a:t>
            </a:r>
            <a:r>
              <a:rPr lang="ru-RU" dirty="0"/>
              <a:t>о природе света, </a:t>
            </a:r>
            <a:r>
              <a:rPr lang="ru-RU" u="sng" dirty="0"/>
              <a:t>но не те и другие одновременно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729637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32362" y="353409"/>
            <a:ext cx="38877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Интерференция света</a:t>
            </a:r>
            <a:r>
              <a:rPr lang="ru-RU" dirty="0"/>
              <a:t> — это </a:t>
            </a:r>
            <a:r>
              <a:rPr lang="ru-RU" dirty="0" err="1" smtClean="0"/>
              <a:t>наложе-ние</a:t>
            </a:r>
            <a:r>
              <a:rPr lang="ru-RU" dirty="0" smtClean="0"/>
              <a:t> </a:t>
            </a:r>
            <a:r>
              <a:rPr lang="ru-RU" dirty="0"/>
              <a:t>световых когерентных волн, в </a:t>
            </a:r>
            <a:r>
              <a:rPr lang="ru-RU" dirty="0" smtClean="0"/>
              <a:t>ре-</a:t>
            </a:r>
            <a:r>
              <a:rPr lang="ru-RU" dirty="0" err="1" smtClean="0"/>
              <a:t>зультате</a:t>
            </a:r>
            <a:r>
              <a:rPr lang="ru-RU" dirty="0" smtClean="0"/>
              <a:t> </a:t>
            </a:r>
            <a:r>
              <a:rPr lang="ru-RU" dirty="0"/>
              <a:t>которого наблюдается </a:t>
            </a:r>
            <a:r>
              <a:rPr lang="ru-RU" dirty="0" smtClean="0"/>
              <a:t>устой-</a:t>
            </a:r>
            <a:r>
              <a:rPr lang="ru-RU" dirty="0" err="1" smtClean="0"/>
              <a:t>чивая</a:t>
            </a:r>
            <a:r>
              <a:rPr lang="ru-RU" dirty="0" smtClean="0"/>
              <a:t> </a:t>
            </a:r>
            <a:r>
              <a:rPr lang="ru-RU" dirty="0"/>
              <a:t>во времени картина </a:t>
            </a:r>
            <a:r>
              <a:rPr lang="ru-RU" dirty="0" err="1" smtClean="0"/>
              <a:t>чередова-ния</a:t>
            </a:r>
            <a:r>
              <a:rPr lang="ru-RU" dirty="0" smtClean="0"/>
              <a:t> </a:t>
            </a:r>
            <a:r>
              <a:rPr lang="ru-RU" dirty="0"/>
              <a:t>максимумов и минимумов </a:t>
            </a:r>
            <a:r>
              <a:rPr lang="ru-RU" dirty="0" smtClean="0"/>
              <a:t>ин-</a:t>
            </a:r>
            <a:r>
              <a:rPr lang="ru-RU" dirty="0" err="1" smtClean="0"/>
              <a:t>тенсивности</a:t>
            </a:r>
            <a:r>
              <a:rPr lang="ru-RU" dirty="0" smtClean="0"/>
              <a:t> </a:t>
            </a:r>
            <a:r>
              <a:rPr lang="ru-RU" dirty="0"/>
              <a:t>света.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363" y="2211710"/>
            <a:ext cx="3887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Свет</a:t>
            </a:r>
            <a:r>
              <a:rPr lang="ru-RU" dirty="0"/>
              <a:t> — это электромагнитная волна определенного оптического диапазона, с частотой от 3 · 10</a:t>
            </a:r>
            <a:r>
              <a:rPr lang="ru-RU" baseline="30000" dirty="0"/>
              <a:t>9</a:t>
            </a:r>
            <a:r>
              <a:rPr lang="ru-RU" dirty="0"/>
              <a:t> до 3 · 10</a:t>
            </a:r>
            <a:r>
              <a:rPr lang="ru-RU" baseline="30000" dirty="0"/>
              <a:t>19</a:t>
            </a:r>
            <a:r>
              <a:rPr lang="ru-RU" dirty="0"/>
              <a:t> Герц.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2361" y="3544048"/>
            <a:ext cx="3887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Фотон</a:t>
            </a:r>
            <a:r>
              <a:rPr lang="ru-RU" dirty="0"/>
              <a:t> — это элементарная частица, являющаяся квантом </a:t>
            </a:r>
            <a:r>
              <a:rPr lang="ru-RU" dirty="0" smtClean="0"/>
              <a:t>электромагнит-</a:t>
            </a:r>
            <a:r>
              <a:rPr lang="ru-RU" dirty="0" err="1" smtClean="0"/>
              <a:t>ного</a:t>
            </a:r>
            <a:r>
              <a:rPr lang="ru-RU" dirty="0" smtClean="0"/>
              <a:t> </a:t>
            </a:r>
            <a:r>
              <a:rPr lang="ru-RU" dirty="0"/>
              <a:t>излучения.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9309">
            <a:off x="610845" y="363644"/>
            <a:ext cx="3195311" cy="216408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91"/>
          <a:stretch/>
        </p:blipFill>
        <p:spPr bwMode="auto">
          <a:xfrm>
            <a:off x="173214" y="2811874"/>
            <a:ext cx="4182762" cy="171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9379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366577"/>
            <a:ext cx="38877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Принцип дополнительности:</a:t>
            </a:r>
            <a:r>
              <a:rPr lang="ru-RU" dirty="0" smtClean="0"/>
              <a:t> </a:t>
            </a:r>
            <a:r>
              <a:rPr lang="ru-RU" dirty="0"/>
              <a:t>для полного понимания природы света необходимо учитывать как волновые так и корпускулярные свойства света: они взаимно дополняют друг друга.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2362" y="1923678"/>
            <a:ext cx="38600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Помните</a:t>
            </a:r>
            <a:r>
              <a:rPr lang="ru-RU" dirty="0" smtClean="0"/>
              <a:t>!!! Для </a:t>
            </a:r>
            <a:r>
              <a:rPr lang="ru-RU" dirty="0"/>
              <a:t>объяснения какого-либо эксперимента следует использовать либо волновые, либо корпускулярные представления о природе света, но не те и другие одновременно.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23677"/>
            <a:ext cx="4222918" cy="3242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www.voprosy-kak-i-pochemu.ru/wp-content/uploads/2010/08/Light_Effec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48" b="25681"/>
          <a:stretch/>
        </p:blipFill>
        <p:spPr bwMode="auto">
          <a:xfrm>
            <a:off x="4932363" y="3725116"/>
            <a:ext cx="3887787" cy="870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627195" y="339725"/>
                <a:ext cx="153240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𝐸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h</m:t>
                      </m:r>
                      <m:r>
                        <a:rPr lang="en-US" sz="3200" b="0" i="1" smtClean="0">
                          <a:latin typeface="Cambria Math"/>
                          <a:ea typeface="Cambria Math"/>
                        </a:rPr>
                        <m:t>𝜈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7195" y="339725"/>
                <a:ext cx="1532407" cy="58477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1627195" y="339725"/>
            <a:ext cx="1478348" cy="5847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752305" y="959498"/>
                <a:ext cx="32281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r>
                      <a:rPr lang="en-US" sz="2400" b="0" i="1" smtClean="0">
                        <a:latin typeface="Cambria Math"/>
                      </a:rPr>
                      <m:t>=6,63∙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−34</m:t>
                        </m:r>
                      </m:sup>
                    </m:sSup>
                    <m:r>
                      <a:rPr lang="ru-RU" sz="2400" b="0" i="1" smtClean="0">
                        <a:latin typeface="Cambria Math"/>
                        <a:ea typeface="Cambria Math"/>
                      </a:rPr>
                      <m:t> Дж∙с</m:t>
                    </m:r>
                  </m:oMath>
                </a14:m>
                <a:r>
                  <a:rPr lang="ru-RU" sz="2400" dirty="0" smtClean="0"/>
                  <a:t>.</a:t>
                </a:r>
                <a:endParaRPr lang="ru-RU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305" y="959498"/>
                <a:ext cx="3228127" cy="46166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377" t="-10526" r="-2264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1207143" y="1291023"/>
            <a:ext cx="23725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Постоянная Планка.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814972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02234c25b9d6dfa50fed47efdd013d08471add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462</Words>
  <Application>Microsoft Office PowerPoint</Application>
  <PresentationFormat>Экран (16:9)</PresentationFormat>
  <Paragraphs>109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</cp:revision>
  <dcterms:created xsi:type="dcterms:W3CDTF">2014-02-10T07:56:10Z</dcterms:created>
  <dcterms:modified xsi:type="dcterms:W3CDTF">2016-09-28T15:41:28Z</dcterms:modified>
</cp:coreProperties>
</file>